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88" r:id="rId14"/>
    <p:sldId id="271" r:id="rId15"/>
    <p:sldId id="272" r:id="rId16"/>
    <p:sldId id="26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809" autoAdjust="0"/>
    <p:restoredTop sz="94595" autoAdjust="0"/>
  </p:normalViewPr>
  <p:slideViewPr>
    <p:cSldViewPr>
      <p:cViewPr varScale="1">
        <p:scale>
          <a:sx n="83" d="100"/>
          <a:sy n="83" d="100"/>
        </p:scale>
        <p:origin x="-157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C6F9F-40E6-4ED7-B13E-07503BC03058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335D3-1EA5-4EEB-BAD4-4FD2F75968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335D3-1EA5-4EEB-BAD4-4FD2F759683C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4870-740C-4F19-AA58-5A53E421BB3A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1D7B-492E-4D44-A214-91F153FE8CD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4870-740C-4F19-AA58-5A53E421BB3A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1D7B-492E-4D44-A214-91F153FE8CD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4870-740C-4F19-AA58-5A53E421BB3A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1D7B-492E-4D44-A214-91F153FE8CD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4870-740C-4F19-AA58-5A53E421BB3A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1D7B-492E-4D44-A214-91F153FE8CD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4870-740C-4F19-AA58-5A53E421BB3A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1D7B-492E-4D44-A214-91F153FE8CD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4870-740C-4F19-AA58-5A53E421BB3A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1D7B-492E-4D44-A214-91F153FE8CD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4870-740C-4F19-AA58-5A53E421BB3A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1D7B-492E-4D44-A214-91F153FE8CD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4870-740C-4F19-AA58-5A53E421BB3A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1D7B-492E-4D44-A214-91F153FE8CD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4870-740C-4F19-AA58-5A53E421BB3A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1D7B-492E-4D44-A214-91F153FE8CD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4870-740C-4F19-AA58-5A53E421BB3A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1D7B-492E-4D44-A214-91F153FE8CD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4870-740C-4F19-AA58-5A53E421BB3A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1D7B-492E-4D44-A214-91F153FE8CD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488C4">
                <a:alpha val="30000"/>
              </a:srgbClr>
            </a:gs>
            <a:gs pos="53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94870-740C-4F19-AA58-5A53E421BB3A}" type="datetimeFigureOut">
              <a:rPr lang="en-US" smtClean="0"/>
              <a:pPr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11D7B-492E-4D44-A214-91F153FE8CD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1.wav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2.wav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wav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4.wav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5.wav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6.wav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7.wav"/><Relationship Id="rId6" Type="http://schemas.openxmlformats.org/officeDocument/2006/relationships/image" Target="../media/image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8.wav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9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0.wav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1.wav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2.wav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3.wav"/><Relationship Id="rId6" Type="http://schemas.openxmlformats.org/officeDocument/2006/relationships/image" Target="../media/image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4.wav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5.wav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6.wav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7.wav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8.wav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9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0.wav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1.wav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2.wav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3.wav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4.wav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5.wav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6.wav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7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DATA620 Project 2</a:t>
            </a:r>
            <a:br>
              <a:rPr lang="en-US" dirty="0" smtClean="0"/>
            </a:br>
            <a:r>
              <a:rPr lang="en-US" b="1" dirty="0"/>
              <a:t>Graphing Movies and Actors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6</a:t>
            </a:r>
          </a:p>
          <a:p>
            <a:r>
              <a:rPr lang="en-US" dirty="0"/>
              <a:t>Alice Friedman, Stephen Jones, Jeffrey Littlejohn, Jun Pan</a:t>
            </a:r>
          </a:p>
        </p:txBody>
      </p:sp>
      <p:pic>
        <p:nvPicPr>
          <p:cNvPr id="5" name="~PP2622.WAV">
            <a:hlinkClick r:id="" action="ppaction://media"/>
          </p:cNvPr>
          <p:cNvPicPr>
            <a:picLocks noRot="1" noChangeAspect="1"/>
          </p:cNvPicPr>
          <p:nvPr>
            <a:wavAudioFile r:embed="rId1" name="~PP2622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45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Guardians of the Galaxy"/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4571999" y="228600"/>
            <a:ext cx="4473828" cy="6629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Guardian of Galaxy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28600" y="2286000"/>
            <a:ext cx="8501229" cy="290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~PP623.WAV">
            <a:hlinkClick r:id="" action="ppaction://media"/>
          </p:cNvPr>
          <p:cNvPicPr>
            <a:picLocks noRot="1" noChangeAspect="1"/>
          </p:cNvPicPr>
          <p:nvPr>
            <a:wavAudioFile r:embed="rId1" name="~PP623.WAV"/>
          </p:nvPr>
        </p:nvPicPr>
        <p:blipFill>
          <a:blip r:embed="rId5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63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</a:t>
            </a:r>
            <a:r>
              <a:rPr lang="en-US" dirty="0" err="1" smtClean="0"/>
              <a:t>Subgraphs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2038"/>
          <a:stretch>
            <a:fillRect/>
          </a:stretch>
        </p:blipFill>
        <p:spPr bwMode="auto">
          <a:xfrm>
            <a:off x="838200" y="1219200"/>
            <a:ext cx="73247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 l="9339"/>
          <a:stretch>
            <a:fillRect/>
          </a:stretch>
        </p:blipFill>
        <p:spPr bwMode="auto">
          <a:xfrm>
            <a:off x="838200" y="2971800"/>
            <a:ext cx="66579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4267200"/>
            <a:ext cx="65722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~PP2317.WAV">
            <a:hlinkClick r:id="" action="ppaction://media"/>
          </p:cNvPr>
          <p:cNvPicPr>
            <a:picLocks noRot="1" noChangeAspect="1"/>
          </p:cNvPicPr>
          <p:nvPr>
            <a:wavAudioFile r:embed="rId1" name="~PP2317.WAV"/>
          </p:nvPr>
        </p:nvPicPr>
        <p:blipFill>
          <a:blip r:embed="rId6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65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Visualize </a:t>
            </a:r>
            <a:r>
              <a:rPr lang="en-US" dirty="0" smtClean="0"/>
              <a:t>Largest </a:t>
            </a:r>
            <a:r>
              <a:rPr lang="en-US" dirty="0" err="1" smtClean="0"/>
              <a:t>Subgraphs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762000"/>
            <a:ext cx="6858000" cy="2363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3149353"/>
            <a:ext cx="5424488" cy="370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~PP3268.WAV">
            <a:hlinkClick r:id="" action="ppaction://media"/>
          </p:cNvPr>
          <p:cNvPicPr>
            <a:picLocks noRot="1" noChangeAspect="1"/>
          </p:cNvPicPr>
          <p:nvPr>
            <a:wavAudioFile r:embed="rId1" name="~PP3268.WAV"/>
          </p:nvPr>
        </p:nvPicPr>
        <p:blipFill>
          <a:blip r:embed="rId5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87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and 3</a:t>
            </a:r>
            <a:r>
              <a:rPr lang="en-US" baseline="30000" dirty="0" smtClean="0"/>
              <a:t>rd</a:t>
            </a:r>
            <a:r>
              <a:rPr lang="en-US" dirty="0" smtClean="0"/>
              <a:t> Largest </a:t>
            </a:r>
            <a:r>
              <a:rPr lang="en-US" dirty="0" err="1" smtClean="0"/>
              <a:t>Subgraph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38200" y="2133600"/>
            <a:ext cx="3429000" cy="2568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799" y="2178072"/>
            <a:ext cx="3429001" cy="2546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~PP2404.WAV">
            <a:hlinkClick r:id="" action="ppaction://media"/>
          </p:cNvPr>
          <p:cNvPicPr>
            <a:picLocks noRot="1" noChangeAspect="1"/>
          </p:cNvPicPr>
          <p:nvPr>
            <a:wavAudioFile r:embed="rId1" name="~PP2404.WAV"/>
          </p:nvPr>
        </p:nvPicPr>
        <p:blipFill>
          <a:blip r:embed="rId5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0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Movie/Actor Involvement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81000" y="1676400"/>
            <a:ext cx="82296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819400"/>
            <a:ext cx="8229600" cy="864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~PP3669.WAV">
            <a:hlinkClick r:id="" action="ppaction://media"/>
          </p:cNvPr>
          <p:cNvPicPr>
            <a:picLocks noRot="1" noChangeAspect="1"/>
          </p:cNvPicPr>
          <p:nvPr>
            <a:wavAudioFile r:embed="rId1" name="~PP3669.WAV"/>
          </p:nvPr>
        </p:nvPicPr>
        <p:blipFill>
          <a:blip r:embed="rId5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91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Visualize 2 mode networks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85800" y="1143000"/>
            <a:ext cx="731520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352800"/>
            <a:ext cx="6586538" cy="3241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~PP105.WAV">
            <a:hlinkClick r:id="" action="ppaction://media"/>
          </p:cNvPr>
          <p:cNvPicPr>
            <a:picLocks noRot="1" noChangeAspect="1"/>
          </p:cNvPicPr>
          <p:nvPr>
            <a:wavAudioFile r:embed="rId1" name="~PP105.WAV"/>
          </p:nvPr>
        </p:nvPicPr>
        <p:blipFill>
          <a:blip r:embed="rId5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98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685800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>Popular Words in Title: Man, Love, Girl, Rise, Game, Day …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09600" y="914400"/>
            <a:ext cx="7924800" cy="1999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2933448"/>
            <a:ext cx="7581900" cy="3924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~PP2265.WAV">
            <a:hlinkClick r:id="" action="ppaction://media"/>
          </p:cNvPr>
          <p:cNvPicPr>
            <a:picLocks noRot="1" noChangeAspect="1"/>
          </p:cNvPicPr>
          <p:nvPr>
            <a:wavAudioFile r:embed="rId1" name="~PP2265.WAV"/>
          </p:nvPr>
        </p:nvPicPr>
        <p:blipFill>
          <a:blip r:embed="rId5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23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calculations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33400" y="1447800"/>
            <a:ext cx="26098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" y="20574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Radius: is </a:t>
            </a:r>
            <a:r>
              <a:rPr lang="en-US" dirty="0"/>
              <a:t>the shortest distance between a node and all other nodes.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8534" y="2819400"/>
            <a:ext cx="822896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09600" y="48768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movies cover a few genres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609600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Diameter: shortest path between the largest </a:t>
            </a:r>
            <a:r>
              <a:rPr lang="en-US" dirty="0" err="1" smtClean="0"/>
              <a:t>subgraph</a:t>
            </a:r>
            <a:r>
              <a:rPr lang="en-US" dirty="0" smtClean="0"/>
              <a:t> and  the </a:t>
            </a:r>
            <a:r>
              <a:rPr lang="en-US" dirty="0"/>
              <a:t>furthest away </a:t>
            </a:r>
            <a:r>
              <a:rPr lang="en-US" dirty="0" smtClean="0"/>
              <a:t>node </a:t>
            </a:r>
            <a:r>
              <a:rPr lang="en-US" dirty="0"/>
              <a:t>in the graph. 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5486400"/>
            <a:ext cx="26765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~PP2222.WAV">
            <a:hlinkClick r:id="" action="ppaction://media"/>
          </p:cNvPr>
          <p:cNvPicPr>
            <a:picLocks noRot="1" noChangeAspect="1"/>
          </p:cNvPicPr>
          <p:nvPr>
            <a:wavAudioFile r:embed="rId1" name="~PP2222.WAV"/>
          </p:nvPr>
        </p:nvPicPr>
        <p:blipFill>
          <a:blip r:embed="rId6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76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Practice based on chapter 3 of textbook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1447800"/>
            <a:ext cx="411480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2133600"/>
            <a:ext cx="25431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38200" y="47244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Degrees here simply captures the number of times a node appears in the dataset. So </a:t>
            </a:r>
            <a:r>
              <a:rPr lang="en-US" dirty="0" err="1"/>
              <a:t>Wahlberg's</a:t>
            </a:r>
            <a:r>
              <a:rPr lang="en-US" dirty="0"/>
              <a:t> in the most of the top 1000 movies from 2006-2016. Between bad action movies and some </a:t>
            </a:r>
            <a:r>
              <a:rPr lang="en-US" dirty="0" err="1"/>
              <a:t>suprise</a:t>
            </a:r>
            <a:r>
              <a:rPr lang="en-US" dirty="0"/>
              <a:t> hit comedies, this makes sense. Movies would show up here only if they had larger casts included in the dataset.</a:t>
            </a:r>
          </a:p>
        </p:txBody>
      </p:sp>
      <p:pic>
        <p:nvPicPr>
          <p:cNvPr id="8" name="~PP39.WAV">
            <a:hlinkClick r:id="" action="ppaction://media"/>
          </p:cNvPr>
          <p:cNvPicPr>
            <a:picLocks noRot="1" noChangeAspect="1"/>
          </p:cNvPicPr>
          <p:nvPr>
            <a:wavAudioFile r:embed="rId1" name="~PP39.WAV"/>
          </p:nvPr>
        </p:nvPicPr>
        <p:blipFill>
          <a:blip r:embed="rId5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66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81199" y="1025656"/>
            <a:ext cx="4895237" cy="331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981200" y="445906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Meaning: a </a:t>
            </a:r>
            <a:r>
              <a:rPr lang="en-US" dirty="0"/>
              <a:t>node's ability to reach all other nodes in the network with fewest edges.</a:t>
            </a:r>
          </a:p>
        </p:txBody>
      </p:sp>
      <p:pic>
        <p:nvPicPr>
          <p:cNvPr id="4" name="~PP2923.WAV">
            <a:hlinkClick r:id="" action="ppaction://media"/>
          </p:cNvPr>
          <p:cNvPicPr>
            <a:picLocks noRot="1" noChangeAspect="1"/>
          </p:cNvPicPr>
          <p:nvPr>
            <a:wavAudioFile r:embed="rId1" name="~PP2923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49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Internet Movie Database (IMDB)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Source: www.kaggle.com</a:t>
            </a:r>
          </a:p>
          <a:p>
            <a:r>
              <a:rPr lang="en-US" dirty="0" smtClean="0"/>
              <a:t>Internet Movie Database: </a:t>
            </a:r>
            <a:r>
              <a:rPr lang="en-US" dirty="0"/>
              <a:t>1000 most popular movies made from 2006-2016 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Directly get data from IMDB official website was not practical for us.  (format issue, too large of dataset, no necessary information which we need)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~PP3680.WAV">
            <a:hlinkClick r:id="" action="ppaction://media"/>
          </p:cNvPr>
          <p:cNvPicPr>
            <a:picLocks noRot="1" noChangeAspect="1"/>
          </p:cNvPicPr>
          <p:nvPr>
            <a:wavAudioFile r:embed="rId1" name="~PP3680.WAV"/>
          </p:nvPr>
        </p:nvPicPr>
        <p:blipFill>
          <a:blip r:embed="rId3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817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600200"/>
            <a:ext cx="5239261" cy="347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524000" y="5029200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Betweeness</a:t>
            </a:r>
            <a:r>
              <a:rPr lang="en-US" dirty="0"/>
              <a:t> centrality, according to our textbook, is based on the idea that power resides in bottlenecks between networks. So a cross-genre actor like Hugh </a:t>
            </a:r>
            <a:r>
              <a:rPr lang="en-US" dirty="0" err="1"/>
              <a:t>Jackman</a:t>
            </a:r>
            <a:r>
              <a:rPr lang="en-US" dirty="0"/>
              <a:t> who appears in action films, musicals, and romantic comedies might be an important connector to different groups of actors.</a:t>
            </a:r>
          </a:p>
        </p:txBody>
      </p:sp>
      <p:pic>
        <p:nvPicPr>
          <p:cNvPr id="5" name="~PP2079.WAV">
            <a:hlinkClick r:id="" action="ppaction://media"/>
          </p:cNvPr>
          <p:cNvPicPr>
            <a:picLocks noRot="1" noChangeAspect="1"/>
          </p:cNvPicPr>
          <p:nvPr>
            <a:wavAudioFile r:embed="rId1" name="~PP2079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75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62200" y="762000"/>
            <a:ext cx="4187568" cy="536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~PP1510.WAV">
            <a:hlinkClick r:id="" action="ppaction://media"/>
          </p:cNvPr>
          <p:cNvPicPr>
            <a:picLocks noRot="1" noChangeAspect="1"/>
          </p:cNvPicPr>
          <p:nvPr>
            <a:wavAudioFile r:embed="rId1" name="~PP1510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14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583328"/>
            <a:ext cx="5410199" cy="3854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~PP927.WAV">
            <a:hlinkClick r:id="" action="ppaction://media"/>
          </p:cNvPr>
          <p:cNvPicPr>
            <a:picLocks noRot="1" noChangeAspect="1"/>
          </p:cNvPicPr>
          <p:nvPr>
            <a:wavAudioFile r:embed="rId1" name="~PP927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3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network only contain actor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85800" y="1371600"/>
            <a:ext cx="357187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2743200"/>
            <a:ext cx="19907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4419600"/>
            <a:ext cx="30289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~PP853.WAV">
            <a:hlinkClick r:id="" action="ppaction://media"/>
          </p:cNvPr>
          <p:cNvPicPr>
            <a:picLocks noRot="1" noChangeAspect="1"/>
          </p:cNvPicPr>
          <p:nvPr>
            <a:wavAudioFile r:embed="rId1" name="~PP853.WAV"/>
          </p:nvPr>
        </p:nvPicPr>
        <p:blipFill>
          <a:blip r:embed="rId6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87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Cliques of Actors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828800"/>
            <a:ext cx="58674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~PP2851.WAV">
            <a:hlinkClick r:id="" action="ppaction://media"/>
          </p:cNvPr>
          <p:cNvPicPr>
            <a:picLocks noRot="1" noChangeAspect="1"/>
          </p:cNvPicPr>
          <p:nvPr>
            <a:wavAudioFile r:embed="rId1" name="~PP2851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8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Island </a:t>
            </a:r>
            <a:r>
              <a:rPr lang="en-US" dirty="0" smtClean="0"/>
              <a:t>Method </a:t>
            </a:r>
            <a:r>
              <a:rPr lang="en-US" dirty="0" smtClean="0"/>
              <a:t>For</a:t>
            </a:r>
            <a:r>
              <a:rPr lang="en-US" dirty="0" smtClean="0"/>
              <a:t> </a:t>
            </a:r>
            <a:r>
              <a:rPr lang="en-US" dirty="0" err="1" smtClean="0"/>
              <a:t>Subgraphs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Method 1: Raise </a:t>
            </a:r>
            <a:r>
              <a:rPr lang="en-US" dirty="0" smtClean="0"/>
              <a:t>Degrees: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73857" y="1752600"/>
            <a:ext cx="72843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~PP887.WAV">
            <a:hlinkClick r:id="" action="ppaction://media"/>
          </p:cNvPr>
          <p:cNvPicPr>
            <a:picLocks noRot="1" noChangeAspect="1"/>
          </p:cNvPicPr>
          <p:nvPr>
            <a:wavAudioFile r:embed="rId1" name="~PP887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82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00200"/>
            <a:ext cx="6999264" cy="413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~PP210.WAV">
            <a:hlinkClick r:id="" action="ppaction://media"/>
          </p:cNvPr>
          <p:cNvPicPr>
            <a:picLocks noRot="1" noChangeAspect="1"/>
          </p:cNvPicPr>
          <p:nvPr>
            <a:wavAudioFile r:embed="rId1" name="~PP210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59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Islands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2239986"/>
            <a:ext cx="8229600" cy="3246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~PP3208.WAV">
            <a:hlinkClick r:id="" action="ppaction://media"/>
          </p:cNvPr>
          <p:cNvPicPr>
            <a:picLocks noRot="1" noChangeAspect="1"/>
          </p:cNvPicPr>
          <p:nvPr>
            <a:wavAudioFile r:embed="rId1" name="~PP3208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8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 = 7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551390"/>
            <a:ext cx="5181600" cy="4623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~PP1043.WAV">
            <a:hlinkClick r:id="" action="ppaction://media"/>
          </p:cNvPr>
          <p:cNvPicPr>
            <a:picLocks noRot="1" noChangeAspect="1"/>
          </p:cNvPicPr>
          <p:nvPr>
            <a:wavAudioFile r:embed="rId1" name="~PP1043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39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 = 17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447800"/>
            <a:ext cx="5272468" cy="506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~PP1694.WAV">
            <a:hlinkClick r:id="" action="ppaction://media"/>
          </p:cNvPr>
          <p:cNvPicPr>
            <a:picLocks noRot="1" noChangeAspect="1"/>
          </p:cNvPicPr>
          <p:nvPr>
            <a:wavAudioFile r:embed="rId1" name="~PP1694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85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Modules and Load Data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33401" y="1371600"/>
            <a:ext cx="5257799" cy="3085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4876800"/>
            <a:ext cx="886770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~PP2285.WAV">
            <a:hlinkClick r:id="" action="ppaction://media"/>
          </p:cNvPr>
          <p:cNvPicPr>
            <a:picLocks noRot="1" noChangeAspect="1"/>
          </p:cNvPicPr>
          <p:nvPr>
            <a:wavAudioFile r:embed="rId1" name="~PP2285.WAV"/>
          </p:nvPr>
        </p:nvPicPr>
        <p:blipFill>
          <a:blip r:embed="rId5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5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 = 27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66937" y="1610519"/>
            <a:ext cx="481012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~PP3500.WAV">
            <a:hlinkClick r:id="" action="ppaction://media"/>
          </p:cNvPr>
          <p:cNvPicPr>
            <a:picLocks noRot="1" noChangeAspect="1"/>
          </p:cNvPicPr>
          <p:nvPr>
            <a:wavAudioFile r:embed="rId1" name="~PP3500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38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 = 37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63606" y="1600200"/>
            <a:ext cx="481678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~PP2348.WAV">
            <a:hlinkClick r:id="" action="ppaction://media"/>
          </p:cNvPr>
          <p:cNvPicPr>
            <a:picLocks noRot="1" noChangeAspect="1"/>
          </p:cNvPicPr>
          <p:nvPr>
            <a:wavAudioFile r:embed="rId1" name="~PP2348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92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Island Method For </a:t>
            </a:r>
            <a:r>
              <a:rPr lang="en-US" dirty="0" err="1" smtClean="0"/>
              <a:t>Subgraphs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Method 1: Raise </a:t>
            </a:r>
            <a:r>
              <a:rPr lang="en-US" dirty="0" smtClean="0"/>
              <a:t>Weights: wt=1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85800" y="1524000"/>
            <a:ext cx="775335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~PP1456.WAV">
            <a:hlinkClick r:id="" action="ppaction://media"/>
          </p:cNvPr>
          <p:cNvPicPr>
            <a:picLocks noRot="1" noChangeAspect="1"/>
          </p:cNvPicPr>
          <p:nvPr>
            <a:wavAudioFile r:embed="rId1" name="~PP1456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24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=1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78503" y="1600200"/>
            <a:ext cx="718699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~PP2220.WAV">
            <a:hlinkClick r:id="" action="ppaction://media"/>
          </p:cNvPr>
          <p:cNvPicPr>
            <a:picLocks noRot="1" noChangeAspect="1"/>
          </p:cNvPicPr>
          <p:nvPr>
            <a:wavAudioFile r:embed="rId1" name="~PP2220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5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Raise difference weight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2021530"/>
            <a:ext cx="8229600" cy="368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~PP3844.WAV">
            <a:hlinkClick r:id="" action="ppaction://media"/>
          </p:cNvPr>
          <p:cNvPicPr>
            <a:picLocks noRot="1" noChangeAspect="1"/>
          </p:cNvPicPr>
          <p:nvPr>
            <a:wavAudioFile r:embed="rId1" name="~PP3844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86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457200"/>
            <a:ext cx="8229600" cy="206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2743200"/>
            <a:ext cx="7853363" cy="363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~PP1554.WAV">
            <a:hlinkClick r:id="" action="ppaction://media"/>
          </p:cNvPr>
          <p:cNvPicPr>
            <a:picLocks noRot="1" noChangeAspect="1"/>
          </p:cNvPicPr>
          <p:nvPr>
            <a:wavAudioFile r:embed="rId1" name="~PP1554.WAV"/>
          </p:nvPr>
        </p:nvPicPr>
        <p:blipFill>
          <a:blip r:embed="rId5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38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838200"/>
            <a:ext cx="8229600" cy="392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~PP1940.WAV">
            <a:hlinkClick r:id="" action="ppaction://media"/>
          </p:cNvPr>
          <p:cNvPicPr>
            <a:picLocks noRot="1" noChangeAspect="1"/>
          </p:cNvPicPr>
          <p:nvPr>
            <a:wavAudioFile r:embed="rId1" name="~PP1940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83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Smallest Island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01855" y="1600200"/>
            <a:ext cx="694029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~PP2853.WAV">
            <a:hlinkClick r:id="" action="ppaction://media"/>
          </p:cNvPr>
          <p:cNvPicPr>
            <a:picLocks noRot="1" noChangeAspect="1"/>
          </p:cNvPicPr>
          <p:nvPr>
            <a:wavAudioFile r:embed="rId1" name="~PP2853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70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r>
              <a:rPr lang="en-US" dirty="0" smtClean="0"/>
              <a:t>Overview of Data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1752600"/>
            <a:ext cx="8229600" cy="2885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~PP1396.WAV">
            <a:hlinkClick r:id="" action="ppaction://media"/>
          </p:cNvPr>
          <p:cNvPicPr>
            <a:picLocks noRot="1" noChangeAspect="1"/>
          </p:cNvPicPr>
          <p:nvPr>
            <a:wavAudioFile r:embed="rId1" name="~PP1396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33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57200"/>
            <a:ext cx="8229600" cy="99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Our primary goal: Identify </a:t>
            </a:r>
            <a:r>
              <a:rPr lang="en-US" dirty="0"/>
              <a:t>a large 2-node network </a:t>
            </a:r>
            <a:r>
              <a:rPr lang="en-US" dirty="0" smtClean="0"/>
              <a:t>dataset.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447800"/>
            <a:ext cx="7467600" cy="500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~PP1445.WAV">
            <a:hlinkClick r:id="" action="ppaction://media"/>
          </p:cNvPr>
          <p:cNvPicPr>
            <a:picLocks noRot="1" noChangeAspect="1"/>
          </p:cNvPicPr>
          <p:nvPr>
            <a:wavAudioFile r:embed="rId1" name="~PP1445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43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Separate actor list  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28600" y="838200"/>
            <a:ext cx="8229600" cy="14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2057400"/>
            <a:ext cx="7696200" cy="4164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858000" y="6400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23, 032 rows</a:t>
            </a:r>
            <a:endParaRPr lang="en-US" dirty="0"/>
          </a:p>
        </p:txBody>
      </p:sp>
      <p:pic>
        <p:nvPicPr>
          <p:cNvPr id="7" name="~PP1773.WAV">
            <a:hlinkClick r:id="" action="ppaction://media"/>
          </p:cNvPr>
          <p:cNvPicPr>
            <a:picLocks noRot="1" noChangeAspect="1"/>
          </p:cNvPicPr>
          <p:nvPr>
            <a:wavAudioFile r:embed="rId1" name="~PP1773.WAV"/>
          </p:nvPr>
        </p:nvPicPr>
        <p:blipFill>
          <a:blip r:embed="rId6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87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white space</a:t>
            </a:r>
            <a:endParaRPr 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1524000"/>
            <a:ext cx="8229600" cy="3293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~PP1987.WAV">
            <a:hlinkClick r:id="" action="ppaction://media"/>
          </p:cNvPr>
          <p:cNvPicPr>
            <a:picLocks noRot="1" noChangeAspect="1"/>
          </p:cNvPicPr>
          <p:nvPr>
            <a:wavAudioFile r:embed="rId1" name="~PP1987.WAV"/>
          </p:nvPr>
        </p:nvPicPr>
        <p:blipFill>
          <a:blip r:embed="rId4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81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Move the data into a </a:t>
            </a:r>
            <a:r>
              <a:rPr lang="en-US" sz="3200" b="1" dirty="0" err="1" smtClean="0"/>
              <a:t>NetworkX</a:t>
            </a:r>
            <a:r>
              <a:rPr lang="en-US" sz="3200" b="1" dirty="0" smtClean="0"/>
              <a:t> data structure</a:t>
            </a:r>
            <a:endParaRPr lang="en-US" sz="3200" b="1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85799" y="1295400"/>
            <a:ext cx="596016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 l="20046"/>
          <a:stretch>
            <a:fillRect/>
          </a:stretch>
        </p:blipFill>
        <p:spPr bwMode="auto">
          <a:xfrm>
            <a:off x="685800" y="1981200"/>
            <a:ext cx="33432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/>
          <a:srcRect l="1074" b="11111"/>
          <a:stretch>
            <a:fillRect/>
          </a:stretch>
        </p:blipFill>
        <p:spPr bwMode="auto">
          <a:xfrm>
            <a:off x="685800" y="3352800"/>
            <a:ext cx="70199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685800" y="4535269"/>
            <a:ext cx="563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number of edges matches the number of rows from our </a:t>
            </a:r>
            <a:r>
              <a:rPr lang="en-US" dirty="0" err="1"/>
              <a:t>dataframe</a:t>
            </a:r>
            <a:r>
              <a:rPr lang="en-US" dirty="0"/>
              <a:t>, which matches our expectations.</a:t>
            </a:r>
          </a:p>
        </p:txBody>
      </p:sp>
      <p:pic>
        <p:nvPicPr>
          <p:cNvPr id="7" name="~PP3083.WAV">
            <a:hlinkClick r:id="" action="ppaction://media"/>
          </p:cNvPr>
          <p:cNvPicPr>
            <a:picLocks noRot="1" noChangeAspect="1"/>
          </p:cNvPicPr>
          <p:nvPr>
            <a:wavAudioFile r:embed="rId1" name="~PP3083.WAV"/>
          </p:nvPr>
        </p:nvPicPr>
        <p:blipFill>
          <a:blip r:embed="rId6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54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before visualization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00200"/>
            <a:ext cx="229552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2667000"/>
            <a:ext cx="399097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3733800"/>
            <a:ext cx="23241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 descr="C:\Users\tbao\AppData\Local\Microsoft\Windows\INetCache\IE\RB2D2LCF\small_network_hub[1].png"/>
          <p:cNvPicPr>
            <a:picLocks noChangeAspect="1" noChangeArrowheads="1"/>
          </p:cNvPicPr>
          <p:nvPr/>
        </p:nvPicPr>
        <p:blipFill>
          <a:blip r:embed="rId6">
            <a:lum bright="69000" contrast="-2000"/>
          </a:blip>
          <a:srcRect/>
          <a:stretch>
            <a:fillRect/>
          </a:stretch>
        </p:blipFill>
        <p:spPr bwMode="auto">
          <a:xfrm>
            <a:off x="5562600" y="3429000"/>
            <a:ext cx="2894379" cy="2666811"/>
          </a:xfrm>
          <a:prstGeom prst="rect">
            <a:avLst/>
          </a:prstGeom>
          <a:noFill/>
        </p:spPr>
      </p:pic>
      <p:pic>
        <p:nvPicPr>
          <p:cNvPr id="7" name="~PP3150.WAV">
            <a:hlinkClick r:id="" action="ppaction://media"/>
          </p:cNvPr>
          <p:cNvPicPr>
            <a:picLocks noRot="1" noChangeAspect="1"/>
          </p:cNvPicPr>
          <p:nvPr>
            <a:wavAudioFile r:embed="rId1" name="~PP3150.WAV"/>
          </p:nvPr>
        </p:nvPicPr>
        <p:blipFill>
          <a:blip r:embed="rId7"/>
          <a:stretch>
            <a:fillRect/>
          </a:stretch>
        </p:blipFill>
        <p:spPr>
          <a:xfrm>
            <a:off x="8716963" y="64309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02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340</Words>
  <Application>Microsoft Office PowerPoint</Application>
  <PresentationFormat>On-screen Show (4:3)</PresentationFormat>
  <Paragraphs>48</Paragraphs>
  <Slides>37</Slides>
  <Notes>1</Notes>
  <HiddenSlides>0</HiddenSlides>
  <MMClips>37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DATA620 Project 2 Graphing Movies and Actors </vt:lpstr>
      <vt:lpstr>Internet Movie Database (IMDB)</vt:lpstr>
      <vt:lpstr>Import Modules and Load Data</vt:lpstr>
      <vt:lpstr>Overview of Data</vt:lpstr>
      <vt:lpstr>Slide 5</vt:lpstr>
      <vt:lpstr>Separate actor list  </vt:lpstr>
      <vt:lpstr>Remove white space</vt:lpstr>
      <vt:lpstr>Move the data into a NetworkX data structure</vt:lpstr>
      <vt:lpstr>Analysis before visualization</vt:lpstr>
      <vt:lpstr>Example: Guardian of Galaxy</vt:lpstr>
      <vt:lpstr>List of Subgraphs</vt:lpstr>
      <vt:lpstr>Visualize Largest Subgraphs</vt:lpstr>
      <vt:lpstr>2nd and 3rd Largest Subgraph</vt:lpstr>
      <vt:lpstr>Movie/Actor Involvement</vt:lpstr>
      <vt:lpstr>Visualize 2 mode networks</vt:lpstr>
      <vt:lpstr>Popular Words in Title: Man, Love, Girl, Rise, Game, Day … </vt:lpstr>
      <vt:lpstr>Distance calculations</vt:lpstr>
      <vt:lpstr>Practice based on chapter 3 of textbook</vt:lpstr>
      <vt:lpstr>Slide 19</vt:lpstr>
      <vt:lpstr>Slide 20</vt:lpstr>
      <vt:lpstr>Slide 21</vt:lpstr>
      <vt:lpstr>Slide 22</vt:lpstr>
      <vt:lpstr>Create network only contain actor</vt:lpstr>
      <vt:lpstr>Cliques of Actors</vt:lpstr>
      <vt:lpstr> Island Method For Subgraphs  Method 1: Raise Degrees:</vt:lpstr>
      <vt:lpstr>Result </vt:lpstr>
      <vt:lpstr>Visualize the Islands</vt:lpstr>
      <vt:lpstr>Threshold = 7</vt:lpstr>
      <vt:lpstr>Threshold = 17</vt:lpstr>
      <vt:lpstr>Threshold = 27</vt:lpstr>
      <vt:lpstr>Threshold = 37</vt:lpstr>
      <vt:lpstr>Island Method For Subgraphs  Method 1: Raise Weights: wt=1</vt:lpstr>
      <vt:lpstr>Weight =1</vt:lpstr>
      <vt:lpstr>Raise difference weight</vt:lpstr>
      <vt:lpstr>Slide 35</vt:lpstr>
      <vt:lpstr>Slide 36</vt:lpstr>
      <vt:lpstr>Smallest Island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DATA620 Project 2 Graphing Movies and Actors </dc:title>
  <dc:creator>admin</dc:creator>
  <cp:lastModifiedBy>admin</cp:lastModifiedBy>
  <cp:revision>8</cp:revision>
  <dcterms:created xsi:type="dcterms:W3CDTF">2019-06-25T11:21:44Z</dcterms:created>
  <dcterms:modified xsi:type="dcterms:W3CDTF">2019-06-25T22:08:04Z</dcterms:modified>
</cp:coreProperties>
</file>